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hBWxGoEIWzZPOOyn7RAfHmifzi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40000"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046679" y="357940"/>
            <a:ext cx="9740946" cy="13712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6000"/>
              <a:buFont typeface="Calibri"/>
              <a:buNone/>
            </a:pPr>
            <a:r>
              <a:rPr lang="en-US">
                <a:solidFill>
                  <a:srgbClr val="0C0C0C"/>
                </a:solidFill>
              </a:rPr>
              <a:t>Social Media vs. Stock Market 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756699" y="1627597"/>
            <a:ext cx="10678602" cy="4929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None/>
            </a:pPr>
            <a:r>
              <a:rPr lang="en-US">
                <a:solidFill>
                  <a:srgbClr val="0C0C0C"/>
                </a:solidFill>
              </a:rPr>
              <a:t>Does Social Media sentiment have any effect on Stock Prices or Trading Volume?</a:t>
            </a:r>
            <a:endParaRPr/>
          </a:p>
        </p:txBody>
      </p:sp>
      <p:sp>
        <p:nvSpPr>
          <p:cNvPr id="86" name="Google Shape;86;p1"/>
          <p:cNvSpPr txBox="1"/>
          <p:nvPr/>
        </p:nvSpPr>
        <p:spPr>
          <a:xfrm>
            <a:off x="1046679" y="3748228"/>
            <a:ext cx="8717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-Tushar Rao</a:t>
            </a:r>
            <a:endParaRPr sz="1800"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"/>
          <p:cNvSpPr txBox="1"/>
          <p:nvPr>
            <p:ph type="title"/>
          </p:nvPr>
        </p:nvSpPr>
        <p:spPr>
          <a:xfrm>
            <a:off x="683040" y="194905"/>
            <a:ext cx="10262419" cy="4861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“Tesla blows haha” –Elon Musk Tweet</a:t>
            </a:r>
            <a:endParaRPr/>
          </a:p>
        </p:txBody>
      </p:sp>
      <p:pic>
        <p:nvPicPr>
          <p:cNvPr descr="Chart, line chart&#10;&#10;Description automatically generated" id="167" name="Google Shape;167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039" y="718000"/>
            <a:ext cx="10262419" cy="5772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 txBox="1"/>
          <p:nvPr>
            <p:ph type="title"/>
          </p:nvPr>
        </p:nvSpPr>
        <p:spPr>
          <a:xfrm>
            <a:off x="838200" y="365125"/>
            <a:ext cx="10515600" cy="4300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TESLA CYBERTRUCK LAUNCH</a:t>
            </a:r>
            <a:endParaRPr/>
          </a:p>
        </p:txBody>
      </p:sp>
      <p:pic>
        <p:nvPicPr>
          <p:cNvPr descr="Chart, line chart&#10;&#10;Description automatically generated" id="173" name="Google Shape;173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795130"/>
            <a:ext cx="10193572" cy="5733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"/>
          <p:cNvSpPr txBox="1"/>
          <p:nvPr>
            <p:ph type="title"/>
          </p:nvPr>
        </p:nvSpPr>
        <p:spPr>
          <a:xfrm>
            <a:off x="599661" y="227178"/>
            <a:ext cx="10515600" cy="4538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TESLA CYBERTRUCK LAUNCH</a:t>
            </a:r>
            <a:endParaRPr/>
          </a:p>
        </p:txBody>
      </p:sp>
      <p:pic>
        <p:nvPicPr>
          <p:cNvPr descr="Chart, line chart&#10;&#10;Description automatically generated" id="179" name="Google Shape;179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772" y="794673"/>
            <a:ext cx="10375377" cy="583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"/>
          <p:cNvSpPr txBox="1"/>
          <p:nvPr>
            <p:ph type="title"/>
          </p:nvPr>
        </p:nvSpPr>
        <p:spPr>
          <a:xfrm>
            <a:off x="408829" y="181663"/>
            <a:ext cx="10515600" cy="3027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APPLE IPHONE 11 KEYNOTE</a:t>
            </a:r>
            <a:endParaRPr/>
          </a:p>
        </p:txBody>
      </p:sp>
      <p:pic>
        <p:nvPicPr>
          <p:cNvPr descr="Chart, line chart&#10;&#10;Description automatically generated" id="185" name="Google Shape;18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725" y="637957"/>
            <a:ext cx="10740888" cy="6041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rt, line chart&#10;&#10;Description automatically generated" id="190" name="Google Shape;190;p1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7826" y="646244"/>
            <a:ext cx="10515599" cy="591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4"/>
          <p:cNvSpPr txBox="1"/>
          <p:nvPr>
            <p:ph type="title"/>
          </p:nvPr>
        </p:nvSpPr>
        <p:spPr>
          <a:xfrm>
            <a:off x="607825" y="174241"/>
            <a:ext cx="10515600" cy="3027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APPLE IPHONE 11 KEYNOTE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r code&#10;&#10;Description automatically generated" id="196" name="Google Shape;1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"/>
          <p:cNvSpPr txBox="1"/>
          <p:nvPr>
            <p:ph type="title"/>
          </p:nvPr>
        </p:nvSpPr>
        <p:spPr>
          <a:xfrm>
            <a:off x="808638" y="386930"/>
            <a:ext cx="9236700" cy="1188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/>
              <a:t>PURPOSE OF THE PROJECT</a:t>
            </a:r>
            <a:endParaRPr/>
          </a:p>
        </p:txBody>
      </p:sp>
      <p:grpSp>
        <p:nvGrpSpPr>
          <p:cNvPr id="93" name="Google Shape;93;p2"/>
          <p:cNvGrpSpPr/>
          <p:nvPr/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94" name="Google Shape;94;p2"/>
            <p:cNvSpPr/>
            <p:nvPr/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 rot="10800000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2"/>
          <p:cNvSpPr/>
          <p:nvPr/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 txBox="1"/>
          <p:nvPr>
            <p:ph idx="1" type="body"/>
          </p:nvPr>
        </p:nvSpPr>
        <p:spPr>
          <a:xfrm>
            <a:off x="793660" y="2599509"/>
            <a:ext cx="10143668" cy="34355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To find some correlation between the sentiment of tweets of a particular year and study their effect on the stock price/trading volume of certain companies.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This study of effect of tweets on stock prices was conducted on three companies: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Apple, Amazon, and Tesla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" name="Google Shape;103;p3"/>
          <p:cNvGrpSpPr/>
          <p:nvPr/>
        </p:nvGrpSpPr>
        <p:grpSpPr>
          <a:xfrm>
            <a:off x="4" y="1216597"/>
            <a:ext cx="731521" cy="673460"/>
            <a:chOff x="3940602" y="308034"/>
            <a:chExt cx="2116791" cy="3428999"/>
          </a:xfrm>
        </p:grpSpPr>
        <p:sp>
          <p:nvSpPr>
            <p:cNvPr id="104" name="Google Shape;104;p3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" name="Google Shape;107;p3"/>
          <p:cNvSpPr/>
          <p:nvPr/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>
            <p:ph type="title"/>
          </p:nvPr>
        </p:nvSpPr>
        <p:spPr>
          <a:xfrm>
            <a:off x="1043631" y="809898"/>
            <a:ext cx="9942716" cy="1554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/>
              <a:t>PREPARING DATA FOR SENTIMENT ANALYSIS</a:t>
            </a:r>
            <a:endParaRPr/>
          </a:p>
        </p:txBody>
      </p:sp>
      <p:sp>
        <p:nvSpPr>
          <p:cNvPr id="109" name="Google Shape;109;p3"/>
          <p:cNvSpPr txBox="1"/>
          <p:nvPr>
            <p:ph idx="1" type="body"/>
          </p:nvPr>
        </p:nvSpPr>
        <p:spPr>
          <a:xfrm>
            <a:off x="1045028" y="3017522"/>
            <a:ext cx="9941319" cy="31246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Various sentiment scores were generated using the syuzhet package in R, which is a library for used for text analysis. 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Using a sentiment dictionary available in the package, based on occurrences of certain words and the tone of the tweet, scores for 8 emotions are assigned.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Anger, Anticipation, Disgust, Fear, Joy, Sadness, Surprise, Trust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Positive and Negative for tone of the tweet</a:t>
            </a:r>
            <a:endParaRPr/>
          </a:p>
        </p:txBody>
      </p:sp>
      <p:cxnSp>
        <p:nvCxnSpPr>
          <p:cNvPr id="110" name="Google Shape;110;p3"/>
          <p:cNvCxnSpPr/>
          <p:nvPr/>
        </p:nvCxnSpPr>
        <p:spPr>
          <a:xfrm rot="10800000">
            <a:off x="838200" y="6485313"/>
            <a:ext cx="10515600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21" y="40005"/>
            <a:ext cx="11459557" cy="677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4" name="Google Shape;124;p5"/>
          <p:cNvCxnSpPr/>
          <p:nvPr/>
        </p:nvCxnSpPr>
        <p:spPr>
          <a:xfrm rot="10800000">
            <a:off x="596464" y="6329769"/>
            <a:ext cx="11000232" cy="0"/>
          </a:xfrm>
          <a:prstGeom prst="straightConnector1">
            <a:avLst/>
          </a:prstGeom>
          <a:noFill/>
          <a:ln cap="flat" cmpd="sng" w="1524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Chart, scatter chart&#10;&#10;Description automatically generated" id="125" name="Google Shape;12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7874" y="574744"/>
            <a:ext cx="8876250" cy="5354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6"/>
          <p:cNvSpPr/>
          <p:nvPr/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3" name="Google Shape;133;p6"/>
          <p:cNvCxnSpPr/>
          <p:nvPr/>
        </p:nvCxnSpPr>
        <p:spPr>
          <a:xfrm rot="10800000">
            <a:off x="596464" y="6329769"/>
            <a:ext cx="11000232" cy="0"/>
          </a:xfrm>
          <a:prstGeom prst="straightConnector1">
            <a:avLst/>
          </a:prstGeom>
          <a:noFill/>
          <a:ln cap="flat" cmpd="sng" w="1524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Chart&#10;&#10;Description automatically generated" id="134" name="Google Shape;13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778" y="561637"/>
            <a:ext cx="8924441" cy="5380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application&#10;&#10;Description automatically generated" id="139" name="Google Shape;13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57" y="39801"/>
            <a:ext cx="12050486" cy="6778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8"/>
          <p:cNvSpPr txBox="1"/>
          <p:nvPr/>
        </p:nvSpPr>
        <p:spPr>
          <a:xfrm>
            <a:off x="589560" y="856180"/>
            <a:ext cx="5279408" cy="11280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TRADING VOLUME VS. TWEET COUNT</a:t>
            </a:r>
            <a:endParaRPr/>
          </a:p>
        </p:txBody>
      </p:sp>
      <p:grpSp>
        <p:nvGrpSpPr>
          <p:cNvPr id="146" name="Google Shape;146;p8"/>
          <p:cNvGrpSpPr/>
          <p:nvPr/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47" name="Google Shape;147;p8"/>
            <p:cNvSpPr/>
            <p:nvPr/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9" name="Google Shape;149;p8"/>
          <p:cNvSpPr/>
          <p:nvPr/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590902" y="2514516"/>
            <a:ext cx="5278066" cy="39795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857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the case of very well-established organizations, like Apple (as shown here, in blue), effect of tweets on the trading volume is not as much as we would like to see.</a:t>
            </a:r>
            <a:endParaRPr/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may be because of Apple being considered a “safe investment”, due to its low volatility.</a:t>
            </a:r>
            <a:endParaRPr/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Tesla’s case (as shown, in red), we can see that the number of tweets does affect the trading volume.</a:t>
            </a:r>
            <a:endParaRPr/>
          </a:p>
          <a:p>
            <a:pPr indent="-228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days when the number of tweets were high, trading volume was also more than usual.</a:t>
            </a:r>
            <a:endParaRPr/>
          </a:p>
          <a:p>
            <a:pPr indent="-101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01600" lvl="0" marL="28575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8"/>
          <p:cNvSpPr/>
          <p:nvPr/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hart&#10;&#10;Description automatically generated" id="153" name="Google Shape;153;p8"/>
          <p:cNvPicPr preferRelativeResize="0"/>
          <p:nvPr/>
        </p:nvPicPr>
        <p:blipFill rotWithShape="1">
          <a:blip r:embed="rId3">
            <a:alphaModFix/>
          </a:blip>
          <a:srcRect b="-4" l="0" r="1790" t="0"/>
          <a:stretch/>
        </p:blipFill>
        <p:spPr>
          <a:xfrm>
            <a:off x="6371165" y="0"/>
            <a:ext cx="5794397" cy="331890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8"/>
          <p:cNvSpPr/>
          <p:nvPr/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hart&#10;&#10;Description automatically generated with low confidence" id="155" name="Google Shape;155;p8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-4" l="0" r="1831" t="0"/>
          <a:stretch/>
        </p:blipFill>
        <p:spPr>
          <a:xfrm>
            <a:off x="6419565" y="3574201"/>
            <a:ext cx="5791941" cy="3318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"/>
          <p:cNvSpPr txBox="1"/>
          <p:nvPr>
            <p:ph type="title"/>
          </p:nvPr>
        </p:nvSpPr>
        <p:spPr>
          <a:xfrm>
            <a:off x="838200" y="365125"/>
            <a:ext cx="10515600" cy="5394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“Tesla blows haha” –Elon Musk Tweet</a:t>
            </a:r>
            <a:endParaRPr/>
          </a:p>
        </p:txBody>
      </p:sp>
      <p:pic>
        <p:nvPicPr>
          <p:cNvPr descr="Chart, line chart&#10;&#10;Description automatically generated" id="161" name="Google Shape;161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987757"/>
            <a:ext cx="9786876" cy="55051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2021-04-21T05:57:55Z</dcterms:created>
  <dc:creator>Tushar Rao</dc:creator>
</cp:coreProperties>
</file>